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4C"/>
    <a:srgbClr val="FFCB05"/>
    <a:srgbClr val="F2D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98" d="100"/>
          <a:sy n="98" d="100"/>
        </p:scale>
        <p:origin x="3000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9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4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6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0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10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7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2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D0B85-D6FB-4132-92ED-C48B22824E50}" type="datetimeFigureOut">
              <a:rPr lang="en-US" smtClean="0"/>
              <a:t>10/7/20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82CD-F24D-4989-AC33-4D9DDDD02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mich-health.zoom.us/j/9790164262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563" y="7772395"/>
            <a:ext cx="1402083" cy="1033884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57924" y="1888917"/>
            <a:ext cx="5660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"Investigating the Contribution of Iron Acquisition to </a:t>
            </a:r>
            <a:r>
              <a:rPr lang="en-US" sz="3200" b="1" i="1" dirty="0">
                <a:solidFill>
                  <a:srgbClr val="FF0000"/>
                </a:solidFill>
                <a:latin typeface="Calibri" panose="020F0502020204030204" pitchFamily="34" charset="0"/>
              </a:rPr>
              <a:t>Serratia marcescens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 Pathogenesis during Bacteremia"</a:t>
            </a: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en-U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77324" y="3014923"/>
            <a:ext cx="410119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</a:t>
            </a:r>
            <a:br>
              <a:rPr lang="en-US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200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>
                <a:solidFill>
                  <a:srgbClr val="00274C"/>
                </a:solidFill>
              </a:rPr>
              <a:t>Danelle </a:t>
            </a:r>
            <a:r>
              <a:rPr lang="en-US" sz="3000" b="1" dirty="0" err="1">
                <a:solidFill>
                  <a:srgbClr val="00274C"/>
                </a:solidFill>
              </a:rPr>
              <a:t>Weakland</a:t>
            </a:r>
            <a:br>
              <a:rPr lang="en-US" sz="2800" dirty="0">
                <a:solidFill>
                  <a:srgbClr val="00274C"/>
                </a:solidFill>
              </a:rPr>
            </a:br>
            <a:r>
              <a:rPr lang="en-US" sz="2000" dirty="0">
                <a:solidFill>
                  <a:srgbClr val="00274C"/>
                </a:solidFill>
              </a:rPr>
              <a:t>PhD Candidate </a:t>
            </a:r>
            <a:br>
              <a:rPr lang="en-US" sz="2000" dirty="0">
                <a:solidFill>
                  <a:srgbClr val="00274C"/>
                </a:solidFill>
              </a:rPr>
            </a:br>
            <a:r>
              <a:rPr lang="en-US" sz="2000" dirty="0">
                <a:solidFill>
                  <a:srgbClr val="00274C"/>
                </a:solidFill>
              </a:rPr>
              <a:t> Microbiology and Immunology</a:t>
            </a:r>
            <a:endParaRPr lang="en-US" sz="2000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22194" y="5754134"/>
            <a:ext cx="39563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Friday, October 16, 2020</a:t>
            </a:r>
          </a:p>
          <a:p>
            <a:pPr algn="ctr"/>
            <a:r>
              <a:rPr lang="en-US" sz="2000" b="1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10:30 am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https://umich-health.zoom.us/j/97901642629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1CB31EC-D909-4E8C-9EC1-6EEE317D11B1}"/>
              </a:ext>
            </a:extLst>
          </p:cNvPr>
          <p:cNvGrpSpPr/>
          <p:nvPr/>
        </p:nvGrpSpPr>
        <p:grpSpPr>
          <a:xfrm>
            <a:off x="-86511" y="44037"/>
            <a:ext cx="7241366" cy="9033055"/>
            <a:chOff x="-86511" y="44037"/>
            <a:chExt cx="7241366" cy="9033055"/>
          </a:xfrm>
        </p:grpSpPr>
        <p:grpSp>
          <p:nvGrpSpPr>
            <p:cNvPr id="17" name="Group 16"/>
            <p:cNvGrpSpPr/>
            <p:nvPr/>
          </p:nvGrpSpPr>
          <p:grpSpPr>
            <a:xfrm rot="10800000">
              <a:off x="5212806" y="44038"/>
              <a:ext cx="1734403" cy="970154"/>
              <a:chOff x="125361" y="8095787"/>
              <a:chExt cx="1734403" cy="970154"/>
            </a:xfrm>
          </p:grpSpPr>
          <p:sp>
            <p:nvSpPr>
              <p:cNvPr id="12" name="Right Triangle 11"/>
              <p:cNvSpPr/>
              <p:nvPr/>
            </p:nvSpPr>
            <p:spPr>
              <a:xfrm>
                <a:off x="289933" y="8095787"/>
                <a:ext cx="1159727" cy="970154"/>
              </a:xfrm>
              <a:prstGeom prst="rtTriangle">
                <a:avLst/>
              </a:prstGeom>
              <a:solidFill>
                <a:srgbClr val="00274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 rot="2305324">
                <a:off x="125361" y="8178388"/>
                <a:ext cx="1734403" cy="6133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-86511" y="8106938"/>
              <a:ext cx="1734403" cy="970154"/>
              <a:chOff x="125361" y="8095787"/>
              <a:chExt cx="1734403" cy="970154"/>
            </a:xfrm>
          </p:grpSpPr>
          <p:sp>
            <p:nvSpPr>
              <p:cNvPr id="19" name="Right Triangle 18"/>
              <p:cNvSpPr/>
              <p:nvPr/>
            </p:nvSpPr>
            <p:spPr>
              <a:xfrm>
                <a:off x="289933" y="8095787"/>
                <a:ext cx="1159727" cy="970154"/>
              </a:xfrm>
              <a:prstGeom prst="rtTriangle">
                <a:avLst/>
              </a:prstGeom>
              <a:solidFill>
                <a:srgbClr val="00274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 rot="2305324">
                <a:off x="125361" y="8178388"/>
                <a:ext cx="1734403" cy="61331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162786" y="110945"/>
              <a:ext cx="6516794" cy="8865787"/>
            </a:xfrm>
            <a:prstGeom prst="rect">
              <a:avLst/>
            </a:prstGeom>
            <a:noFill/>
            <a:ln w="28575">
              <a:solidFill>
                <a:srgbClr val="FFCB0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061" y="44037"/>
              <a:ext cx="6704576" cy="9033055"/>
            </a:xfrm>
            <a:prstGeom prst="rect">
              <a:avLst/>
            </a:prstGeom>
            <a:noFill/>
            <a:ln w="19050">
              <a:solidFill>
                <a:srgbClr val="0027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2922" y="7176752"/>
              <a:ext cx="687193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1600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Title 15"/>
          <p:cNvSpPr txBox="1">
            <a:spLocks/>
          </p:cNvSpPr>
          <p:nvPr/>
        </p:nvSpPr>
        <p:spPr>
          <a:xfrm>
            <a:off x="585628" y="417147"/>
            <a:ext cx="5636761" cy="14717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rgbClr val="00274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Dissertation Announcement</a:t>
            </a:r>
          </a:p>
          <a:p>
            <a:r>
              <a:rPr lang="en-US" sz="2300" spc="100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dissertation submitted in partial fulfillment of the requirements for the degree of Doctor of Philosophy Microbiology and Immunology</a:t>
            </a:r>
          </a:p>
          <a:p>
            <a:r>
              <a:rPr lang="en-US" sz="2300" spc="100" dirty="0">
                <a:solidFill>
                  <a:srgbClr val="00274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University of Michigan 2020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62AED4-520A-47CF-A970-FF7458EED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0" y="609600"/>
            <a:ext cx="5727695" cy="165012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4F0C0A-1CE7-44C8-8015-5F121C511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1257309" y="6299977"/>
            <a:ext cx="975460" cy="225327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4" name="Content Placeholder 13" descr="A person wearing glasses&#10;&#10;Description automatically generated">
            <a:extLst>
              <a:ext uri="{FF2B5EF4-FFF2-40B4-BE49-F238E27FC236}">
                <a16:creationId xmlns:a16="http://schemas.microsoft.com/office/drawing/2014/main" id="{CBD50CEA-A02F-4FDF-826F-ABF2B6287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3" t="3727" r="11998"/>
          <a:stretch/>
        </p:blipFill>
        <p:spPr>
          <a:xfrm>
            <a:off x="296952" y="4409658"/>
            <a:ext cx="2559409" cy="3273910"/>
          </a:xfrm>
        </p:spPr>
      </p:pic>
    </p:spTree>
    <p:extLst>
      <p:ext uri="{BB962C8B-B14F-4D97-AF65-F5344CB8AC3E}">
        <p14:creationId xmlns:p14="http://schemas.microsoft.com/office/powerpoint/2010/main" val="32266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74</Words>
  <Application>Microsoft Macintosh PowerPoint</Application>
  <PresentationFormat>Letter Paper (8.5x11 in)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Michigan Health System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Sandkvist, Maria</dc:creator>
  <cp:lastModifiedBy>Microsoft Office User</cp:lastModifiedBy>
  <cp:revision>37</cp:revision>
  <cp:lastPrinted>2019-01-15T12:01:49Z</cp:lastPrinted>
  <dcterms:created xsi:type="dcterms:W3CDTF">2018-03-22T19:53:29Z</dcterms:created>
  <dcterms:modified xsi:type="dcterms:W3CDTF">2020-10-07T15:42:48Z</dcterms:modified>
</cp:coreProperties>
</file>